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3"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63" d="100"/>
          <a:sy n="63" d="100"/>
        </p:scale>
        <p:origin x="-1112" y="-10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interSettings" Target="printerSettings/printerSettings1.bin"/><Relationship Id="rId21" Type="http://schemas.openxmlformats.org/officeDocument/2006/relationships/presProps" Target="presProps.xml"/><Relationship Id="rId22" Type="http://schemas.openxmlformats.org/officeDocument/2006/relationships/viewProps" Target="viewProps.xml"/><Relationship Id="rId23" Type="http://schemas.openxmlformats.org/officeDocument/2006/relationships/theme" Target="theme/theme1.xml"/><Relationship Id="rId2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7010400" y="2052960"/>
            <a:ext cx="1981200" cy="1828800"/>
          </a:xfrm>
        </p:spPr>
        <p:txBody>
          <a:bodyPr anchor="ctr">
            <a:normAutofit/>
          </a:bodyPr>
          <a:lstStyle>
            <a:lvl1pPr marL="0" indent="0" algn="l">
              <a:buNone/>
              <a:defRPr sz="19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Date Placeholder 9"/>
          <p:cNvSpPr>
            <a:spLocks noGrp="1"/>
          </p:cNvSpPr>
          <p:nvPr>
            <p:ph type="dt" sz="half" idx="10"/>
          </p:nvPr>
        </p:nvSpPr>
        <p:spPr/>
        <p:txBody>
          <a:bodyPr/>
          <a:lstStyle>
            <a:lvl1pPr>
              <a:defRPr>
                <a:solidFill>
                  <a:schemeClr val="bg2"/>
                </a:solidFill>
              </a:defRPr>
            </a:lvl1pPr>
          </a:lstStyle>
          <a:p>
            <a:fld id="{34D8DEE8-7A87-4E01-8ADE-4C49CDD43F74}" type="datetime1">
              <a:rPr lang="en-US" smtClean="0"/>
              <a:pPr/>
              <a:t>6/4/14</a:t>
            </a:fld>
            <a:endParaRPr lang="en-US" dirty="0"/>
          </a:p>
        </p:txBody>
      </p:sp>
      <p:sp>
        <p:nvSpPr>
          <p:cNvPr id="11" name="Slide Number Placeholder 10"/>
          <p:cNvSpPr>
            <a:spLocks noGrp="1"/>
          </p:cNvSpPr>
          <p:nvPr>
            <p:ph type="sldNum" sz="quarter" idx="11"/>
          </p:nvPr>
        </p:nvSpPr>
        <p:spPr/>
        <p:txBody>
          <a:bodyPr/>
          <a:lstStyle>
            <a:lvl1pPr>
              <a:defRPr>
                <a:solidFill>
                  <a:srgbClr val="FFFFFF"/>
                </a:solidFill>
              </a:defRPr>
            </a:lvl1pPr>
          </a:lstStyle>
          <a:p>
            <a:pPr algn="r"/>
            <a:fld id="{F7886C9C-DC18-4195-8FD5-A50AA931D419}" type="slidenum">
              <a:rPr lang="en-US" smtClean="0"/>
              <a:pPr algn="r"/>
              <a:t>‹#›</a:t>
            </a:fld>
            <a:endParaRPr lang="en-US" dirty="0"/>
          </a:p>
        </p:txBody>
      </p:sp>
      <p:sp>
        <p:nvSpPr>
          <p:cNvPr id="12" name="Footer Placeholder 11"/>
          <p:cNvSpPr>
            <a:spLocks noGrp="1"/>
          </p:cNvSpPr>
          <p:nvPr>
            <p:ph type="ftr" sz="quarter" idx="12"/>
          </p:nvPr>
        </p:nvSpPr>
        <p:spPr/>
        <p:txBody>
          <a:bodyPr/>
          <a:lstStyle>
            <a:lvl1pPr>
              <a:defRPr>
                <a:solidFill>
                  <a:schemeClr val="bg2"/>
                </a:solidFill>
              </a:defRPr>
            </a:lvl1pPr>
          </a:lstStyle>
          <a:p>
            <a:endParaRPr lang="en-US" dirty="0"/>
          </a:p>
        </p:txBody>
      </p:sp>
      <p:sp>
        <p:nvSpPr>
          <p:cNvPr id="13" name="Title 12"/>
          <p:cNvSpPr>
            <a:spLocks noGrp="1"/>
          </p:cNvSpPr>
          <p:nvPr>
            <p:ph type="title"/>
          </p:nvPr>
        </p:nvSpPr>
        <p:spPr>
          <a:xfrm>
            <a:off x="457200" y="2052960"/>
            <a:ext cx="6324600" cy="1828800"/>
          </a:xfrm>
        </p:spPr>
        <p:txBody>
          <a:bodyPr/>
          <a:lstStyle>
            <a:lvl1pPr algn="r">
              <a:defRPr sz="4200" spc="150" baseline="0"/>
            </a:lvl1pPr>
          </a:lstStyle>
          <a:p>
            <a:r>
              <a:rPr lang="en-US" smtClean="0"/>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F8F9461-E3EB-40CD-B93F-E5CBBBD8E0BA}" type="datetimeFigureOut">
              <a:rPr lang="en-US" smtClean="0"/>
              <a:pPr/>
              <a:t>6/4/14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EA7543-9AAE-4E9F-B28C-4FCCFD07D4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152400" y="147319"/>
            <a:ext cx="6705600"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47319"/>
            <a:ext cx="1956046"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162800" y="274638"/>
            <a:ext cx="1676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0578FA3-38AD-400D-A4D2-18E8EF129E5F}" type="datetime1">
              <a:rPr lang="en-US" smtClean="0"/>
              <a:pPr/>
              <a:t>6/4/14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F7886C9C-DC18-4195-8FD5-A50AA931D419}"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2EFF424-F111-43CB-9C75-D52325012943}" type="datetime1">
              <a:rPr lang="en-US" smtClean="0"/>
              <a:pPr/>
              <a:t>6/4/14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886C9C-DC18-4195-8FD5-A50AA931D419}" type="slidenum">
              <a:rPr lang="en-US" smtClean="0"/>
              <a:pPr/>
              <a:t>‹#›</a:t>
            </a:fld>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9" name="Date Placeholder 8"/>
          <p:cNvSpPr>
            <a:spLocks noGrp="1"/>
          </p:cNvSpPr>
          <p:nvPr>
            <p:ph type="dt" sz="half" idx="10"/>
          </p:nvPr>
        </p:nvSpPr>
        <p:spPr/>
        <p:txBody>
          <a:bodyPr/>
          <a:lstStyle>
            <a:lvl1pPr>
              <a:defRPr>
                <a:solidFill>
                  <a:srgbClr val="FFFFFF"/>
                </a:solidFill>
              </a:defRPr>
            </a:lvl1pPr>
          </a:lstStyle>
          <a:p>
            <a:fld id="{74A8BBF0-342D-409A-9C0A-B1B451E92883}" type="datetime1">
              <a:rPr lang="en-US" smtClean="0"/>
              <a:pPr/>
              <a:t>6/4/14</a:t>
            </a:fld>
            <a:endParaRPr lang="en-US" dirty="0"/>
          </a:p>
        </p:txBody>
      </p:sp>
      <p:sp>
        <p:nvSpPr>
          <p:cNvPr id="10" name="Slide Number Placeholder 9"/>
          <p:cNvSpPr>
            <a:spLocks noGrp="1"/>
          </p:cNvSpPr>
          <p:nvPr>
            <p:ph type="sldNum" sz="quarter" idx="11"/>
          </p:nvPr>
        </p:nvSpPr>
        <p:spPr/>
        <p:txBody>
          <a:bodyPr/>
          <a:lstStyle>
            <a:lvl1pPr>
              <a:defRPr>
                <a:solidFill>
                  <a:schemeClr val="bg2"/>
                </a:solidFill>
              </a:defRPr>
            </a:lvl1pPr>
          </a:lstStyle>
          <a:p>
            <a:pPr algn="r"/>
            <a:fld id="{F7886C9C-DC18-4195-8FD5-A50AA931D419}" type="slidenum">
              <a:rPr lang="en-US" smtClean="0"/>
              <a:pPr algn="r"/>
              <a:t>‹#›</a:t>
            </a:fld>
            <a:endParaRPr lang="en-US" dirty="0"/>
          </a:p>
        </p:txBody>
      </p:sp>
      <p:sp>
        <p:nvSpPr>
          <p:cNvPr id="11" name="Footer Placeholder 10"/>
          <p:cNvSpPr>
            <a:spLocks noGrp="1"/>
          </p:cNvSpPr>
          <p:nvPr>
            <p:ph type="ftr" sz="quarter" idx="12"/>
          </p:nvPr>
        </p:nvSpPr>
        <p:spPr/>
        <p:txBody>
          <a:bodyPr/>
          <a:lstStyle>
            <a:lvl1pPr>
              <a:defRPr>
                <a:solidFill>
                  <a:srgbClr val="FFFFFF"/>
                </a:solidFill>
              </a:defRPr>
            </a:lvl1pPr>
          </a:lstStyle>
          <a:p>
            <a:endParaRPr lang="en-US" dirty="0"/>
          </a:p>
        </p:txBody>
      </p:sp>
      <p:sp>
        <p:nvSpPr>
          <p:cNvPr id="12" name="Title 11"/>
          <p:cNvSpPr>
            <a:spLocks noGrp="1"/>
          </p:cNvSpPr>
          <p:nvPr>
            <p:ph type="title"/>
          </p:nvPr>
        </p:nvSpPr>
        <p:spPr>
          <a:xfrm>
            <a:off x="381000" y="2892277"/>
            <a:ext cx="6324600" cy="1645920"/>
          </a:xfrm>
        </p:spPr>
        <p:txBody>
          <a:bodyPr/>
          <a:lstStyle>
            <a:lvl1pPr algn="r">
              <a:defRPr sz="4200" spc="150" baseline="0"/>
            </a:lvl1pPr>
          </a:lstStyle>
          <a:p>
            <a:r>
              <a:rPr lang="en-US" smtClean="0"/>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45DA190-4BDC-4D39-B5BB-A14B3E8B1B3D}" type="datetime1">
              <a:rPr lang="en-US" smtClean="0"/>
              <a:pPr/>
              <a:t>6/4/14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886C9C-DC18-4195-8FD5-A50AA931D419}" type="slidenum">
              <a:rPr lang="en-US" smtClean="0"/>
              <a:pPr/>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722438"/>
            <a:ext cx="4040188"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399"/>
            <a:ext cx="4040188"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438399"/>
            <a:ext cx="4041775"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81D52F2-9B11-4FC0-9217-7D20B3AC9849}" type="datetime1">
              <a:rPr lang="en-US" smtClean="0"/>
              <a:pPr/>
              <a:t>6/4/14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7886C9C-DC18-4195-8FD5-A50AA931D419}" type="slidenum">
              <a:rPr lang="en-US" smtClean="0"/>
              <a:pPr/>
              <a:t>‹#›</a:t>
            </a:fld>
            <a:endParaRPr lang="en-US"/>
          </a:p>
        </p:txBody>
      </p:sp>
      <p:sp>
        <p:nvSpPr>
          <p:cNvPr id="10" name="Title 9"/>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CF13737-8506-438E-ABC0-0BE7E06DCCA6}" type="datetime1">
              <a:rPr lang="en-US" smtClean="0"/>
              <a:pPr/>
              <a:t>6/4/14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7886C9C-DC18-4195-8FD5-A50AA931D419}" type="slidenum">
              <a:rPr lang="en-US" smtClean="0"/>
              <a:pPr/>
              <a:t>‹#›</a:t>
            </a:fld>
            <a:endParaRPr lang="en-US"/>
          </a:p>
        </p:txBody>
      </p:sp>
      <p:sp>
        <p:nvSpPr>
          <p:cNvPr id="6" name="Title 5"/>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52400" y="150919"/>
            <a:ext cx="8831802"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941D58AA-1C84-40C9-BFEE-631CCB17636C}" type="datetime1">
              <a:rPr lang="en-US" smtClean="0"/>
              <a:pPr/>
              <a:t>6/4/14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7886C9C-DC18-4195-8FD5-A50AA931D41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50876"/>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152400" y="152400"/>
            <a:ext cx="6705600" cy="655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609600" y="304800"/>
            <a:ext cx="5867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7159752" y="2130552"/>
            <a:ext cx="1673352" cy="2816352"/>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36542C1-4E96-413B-B72E-6C4B39D85C9D}" type="datetime1">
              <a:rPr lang="en-US" smtClean="0"/>
              <a:pPr/>
              <a:t>6/4/14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ln>
            <a:noFill/>
          </a:ln>
        </p:spPr>
        <p:txBody>
          <a:bodyPr/>
          <a:lstStyle>
            <a:lvl1pPr>
              <a:defRPr>
                <a:solidFill>
                  <a:srgbClr val="FFFFFF"/>
                </a:solidFill>
              </a:defRPr>
            </a:lvl1pPr>
          </a:lstStyle>
          <a:p>
            <a:fld id="{F7886C9C-DC18-4195-8FD5-A50AA931D419}" type="slidenum">
              <a:rPr lang="en-US" smtClean="0"/>
              <a:pPr/>
              <a:t>‹#›</a:t>
            </a:fld>
            <a:endParaRPr lang="en-US" dirty="0"/>
          </a:p>
        </p:txBody>
      </p:sp>
      <p:sp>
        <p:nvSpPr>
          <p:cNvPr id="11" name="Title 10"/>
          <p:cNvSpPr>
            <a:spLocks noGrp="1"/>
          </p:cNvSpPr>
          <p:nvPr>
            <p:ph type="title"/>
          </p:nvPr>
        </p:nvSpPr>
        <p:spPr>
          <a:xfrm>
            <a:off x="7159752" y="457200"/>
            <a:ext cx="1675660" cy="1673352"/>
          </a:xfrm>
        </p:spPr>
        <p:txBody>
          <a:bodyPr anchor="b"/>
          <a:lstStyle>
            <a:lvl1pPr algn="l">
              <a:defRPr sz="2000" spc="150" baseline="0"/>
            </a:lvl1pPr>
          </a:lstStyle>
          <a:p>
            <a:r>
              <a:rPr lang="en-US" smtClean="0"/>
              <a:t>Click to edit Master title style</a:t>
            </a:r>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7010400" y="150876"/>
            <a:ext cx="1981200" cy="65562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52400" y="152400"/>
            <a:ext cx="6705600" cy="6553200"/>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7162800" y="2133600"/>
            <a:ext cx="1676400" cy="2971800"/>
          </a:xfrm>
        </p:spPr>
        <p:txBody>
          <a:bodyPr tIns="0"/>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0542AA2-D442-471A-9D69-80392E1E581D}" type="datetime1">
              <a:rPr lang="en-US" smtClean="0"/>
              <a:pPr/>
              <a:t>6/4/14</a:t>
            </a:fld>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886C9C-DC18-4195-8FD5-A50AA931D419}" type="slidenum">
              <a:rPr lang="en-US" smtClean="0"/>
              <a:pPr/>
              <a:t>‹#›</a:t>
            </a:fld>
            <a:endParaRPr lang="en-US"/>
          </a:p>
        </p:txBody>
      </p:sp>
      <p:sp>
        <p:nvSpPr>
          <p:cNvPr id="10" name="Title 9"/>
          <p:cNvSpPr>
            <a:spLocks noGrp="1"/>
          </p:cNvSpPr>
          <p:nvPr>
            <p:ph type="title"/>
          </p:nvPr>
        </p:nvSpPr>
        <p:spPr>
          <a:xfrm>
            <a:off x="7162800" y="460248"/>
            <a:ext cx="1676400" cy="1673352"/>
          </a:xfrm>
        </p:spPr>
        <p:txBody>
          <a:bodyPr anchor="b"/>
          <a:lstStyle>
            <a:lvl1pPr algn="l">
              <a:defRPr sz="2000" spc="150" baseline="0">
                <a:solidFill>
                  <a:schemeClr val="tx2"/>
                </a:solidFill>
              </a:defRPr>
            </a:lvl1pPr>
          </a:lstStyle>
          <a:p>
            <a:r>
              <a:rPr lang="en-US" smtClean="0"/>
              <a:t>Click to edit Master title style</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EC43563C-D9B3-4432-B336-144C997D6215}" type="datetime1">
              <a:rPr lang="en-US" smtClean="0"/>
              <a:pPr/>
              <a:t>6/4/14</a:t>
            </a:fld>
            <a:endParaRPr lang="en-US" dirty="0"/>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dirty="0"/>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pPr algn="r"/>
            <a:fld id="{F7886C9C-DC18-4195-8FD5-A50AA931D419}" type="slidenum">
              <a:rPr lang="en-US" smtClean="0"/>
              <a:pPr algn="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png"/><Relationship Id="rId3"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Amanda Isaac</a:t>
            </a:r>
            <a:endParaRPr lang="en-US" dirty="0"/>
          </a:p>
        </p:txBody>
      </p:sp>
      <p:sp>
        <p:nvSpPr>
          <p:cNvPr id="3" name="Title 2"/>
          <p:cNvSpPr>
            <a:spLocks noGrp="1"/>
          </p:cNvSpPr>
          <p:nvPr>
            <p:ph type="title"/>
          </p:nvPr>
        </p:nvSpPr>
        <p:spPr/>
        <p:txBody>
          <a:bodyPr/>
          <a:lstStyle/>
          <a:p>
            <a:r>
              <a:rPr lang="en-US" dirty="0" smtClean="0"/>
              <a:t>Using the Smart  board in teaching social stories to students with autism</a:t>
            </a:r>
            <a:endParaRPr lang="en-US" dirty="0"/>
          </a:p>
        </p:txBody>
      </p:sp>
    </p:spTree>
    <p:extLst>
      <p:ext uri="{BB962C8B-B14F-4D97-AF65-F5344CB8AC3E}">
        <p14:creationId xmlns:p14="http://schemas.microsoft.com/office/powerpoint/2010/main" val="22290905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smtClean="0"/>
              <a:t>Step 1. Identifying the target behavior and function </a:t>
            </a:r>
          </a:p>
          <a:p>
            <a:pPr lvl="1"/>
            <a:r>
              <a:rPr lang="en-US" dirty="0" smtClean="0"/>
              <a:t>Calvin: appropriately request help- raising his hand and sitting quietly while waiting for the teacher</a:t>
            </a:r>
          </a:p>
          <a:p>
            <a:pPr lvl="1"/>
            <a:r>
              <a:rPr lang="en-US" dirty="0" smtClean="0"/>
              <a:t>Marcy: appropriately communicate with peers- initiating “May I play?”</a:t>
            </a:r>
          </a:p>
          <a:p>
            <a:pPr lvl="1"/>
            <a:endParaRPr lang="en-US" dirty="0" smtClean="0"/>
          </a:p>
          <a:p>
            <a:pPr lvl="1"/>
            <a:endParaRPr lang="en-US" dirty="0"/>
          </a:p>
          <a:p>
            <a:r>
              <a:rPr lang="en-US" dirty="0" smtClean="0"/>
              <a:t>Step 2. Developing on Appropriate Social Story</a:t>
            </a:r>
            <a:endParaRPr lang="en-US" dirty="0"/>
          </a:p>
          <a:p>
            <a:pPr lvl="1"/>
            <a:r>
              <a:rPr lang="en-US" dirty="0"/>
              <a:t>Calvin</a:t>
            </a:r>
            <a:r>
              <a:rPr lang="en-US" dirty="0" smtClean="0"/>
              <a:t>: </a:t>
            </a:r>
          </a:p>
          <a:p>
            <a:pPr marL="365760" lvl="1" indent="0" algn="ctr">
              <a:buNone/>
            </a:pPr>
            <a:r>
              <a:rPr lang="en-US" dirty="0" smtClean="0"/>
              <a:t>Talk to My Teacher </a:t>
            </a:r>
          </a:p>
          <a:p>
            <a:pPr marL="365760" lvl="1" indent="0" algn="ctr">
              <a:buNone/>
            </a:pPr>
            <a:r>
              <a:rPr lang="en-US" dirty="0" smtClean="0"/>
              <a:t>When I want to talk to my teacher, I should put up my hand. I sit in my chair and wait quietly. If I hum or make noise, I will bother others.  I’ll try not to make noise, not hum. I’ll use my PECS to show my teacher, “I want to talk.” I’ll raise my hand and ask for her help. Everyone is happy when I raise my hand and wait. </a:t>
            </a:r>
            <a:endParaRPr lang="en-US" dirty="0"/>
          </a:p>
          <a:p>
            <a:pPr marL="365760" lvl="1" indent="0">
              <a:buNone/>
            </a:pPr>
            <a:endParaRPr lang="en-US" dirty="0"/>
          </a:p>
        </p:txBody>
      </p:sp>
      <p:sp>
        <p:nvSpPr>
          <p:cNvPr id="3" name="Title 2"/>
          <p:cNvSpPr>
            <a:spLocks noGrp="1"/>
          </p:cNvSpPr>
          <p:nvPr>
            <p:ph type="title"/>
          </p:nvPr>
        </p:nvSpPr>
        <p:spPr/>
        <p:txBody>
          <a:bodyPr/>
          <a:lstStyle/>
          <a:p>
            <a:r>
              <a:rPr lang="en-US" dirty="0" smtClean="0"/>
              <a:t>Steps followed:</a:t>
            </a:r>
            <a:endParaRPr lang="en-US" dirty="0"/>
          </a:p>
        </p:txBody>
      </p:sp>
    </p:spTree>
    <p:extLst>
      <p:ext uri="{BB962C8B-B14F-4D97-AF65-F5344CB8AC3E}">
        <p14:creationId xmlns:p14="http://schemas.microsoft.com/office/powerpoint/2010/main" val="34271851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Step 2</a:t>
            </a:r>
            <a:r>
              <a:rPr lang="en-US" dirty="0"/>
              <a:t>. Developing on Appropriate Social </a:t>
            </a:r>
            <a:r>
              <a:rPr lang="en-US" dirty="0" smtClean="0"/>
              <a:t>Story </a:t>
            </a:r>
          </a:p>
          <a:p>
            <a:r>
              <a:rPr lang="en-US" dirty="0" smtClean="0"/>
              <a:t>Marcy:</a:t>
            </a:r>
          </a:p>
          <a:p>
            <a:pPr marL="365760" lvl="1" indent="0" algn="ctr">
              <a:buNone/>
            </a:pPr>
            <a:r>
              <a:rPr lang="en-US" dirty="0" smtClean="0"/>
              <a:t> May I Play? </a:t>
            </a:r>
          </a:p>
          <a:p>
            <a:pPr marL="365760" lvl="1" indent="0" algn="ctr">
              <a:buNone/>
            </a:pPr>
            <a:r>
              <a:rPr lang="en-US" dirty="0" smtClean="0"/>
              <a:t>We line up to go outside for recess. It’s time play a game with my friends. I go outside and see friends chasing each other all around. Chris has his arms out and is trying to tag Miles by touching him with his hands. Others are also running around in big circles to stay away from Chris. It looks like they are playing tag. Jamie is near me. She is calling for Chris to tag her. I go to Jamie, smile, and ask in a loud voice. “May I play?” She yells back to me, “Yes! Chris is “it” don</a:t>
            </a:r>
            <a:r>
              <a:rPr lang="fr-FR" dirty="0" smtClean="0"/>
              <a:t>’</a:t>
            </a:r>
            <a:r>
              <a:rPr lang="en-US" dirty="0" smtClean="0"/>
              <a:t>t let him tag you. Run!” That means I must run around Chris but not get too close. He can see me but cant touch me. I am happy. I run away with Jamie. Chris is chasing me. I run and run. This is fun</a:t>
            </a:r>
            <a:endParaRPr lang="en-US" dirty="0"/>
          </a:p>
        </p:txBody>
      </p:sp>
      <p:sp>
        <p:nvSpPr>
          <p:cNvPr id="3" name="Title 2"/>
          <p:cNvSpPr>
            <a:spLocks noGrp="1"/>
          </p:cNvSpPr>
          <p:nvPr>
            <p:ph type="title"/>
          </p:nvPr>
        </p:nvSpPr>
        <p:spPr/>
        <p:txBody>
          <a:bodyPr/>
          <a:lstStyle/>
          <a:p>
            <a:r>
              <a:rPr lang="en-US" dirty="0" smtClean="0"/>
              <a:t>Steps followed:</a:t>
            </a:r>
            <a:endParaRPr lang="en-US" dirty="0"/>
          </a:p>
        </p:txBody>
      </p:sp>
      <p:pic>
        <p:nvPicPr>
          <p:cNvPr id="4" name="Picture 3"/>
          <p:cNvPicPr>
            <a:picLocks noChangeAspect="1"/>
          </p:cNvPicPr>
          <p:nvPr/>
        </p:nvPicPr>
        <p:blipFill>
          <a:blip r:embed="rId2"/>
          <a:stretch>
            <a:fillRect/>
          </a:stretch>
        </p:blipFill>
        <p:spPr>
          <a:xfrm rot="412327">
            <a:off x="6964235" y="617791"/>
            <a:ext cx="1676400" cy="2133600"/>
          </a:xfrm>
          <a:prstGeom prst="rect">
            <a:avLst/>
          </a:prstGeom>
        </p:spPr>
      </p:pic>
    </p:spTree>
    <p:extLst>
      <p:ext uri="{BB962C8B-B14F-4D97-AF65-F5344CB8AC3E}">
        <p14:creationId xmlns:p14="http://schemas.microsoft.com/office/powerpoint/2010/main" val="32929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Step 3. Using a computer</a:t>
            </a:r>
          </a:p>
          <a:p>
            <a:pPr lvl="1"/>
            <a:r>
              <a:rPr lang="en-US" dirty="0" smtClean="0"/>
              <a:t>PowerPoint was used</a:t>
            </a:r>
          </a:p>
          <a:p>
            <a:pPr lvl="1"/>
            <a:r>
              <a:rPr lang="en-US" dirty="0" smtClean="0"/>
              <a:t>Each story included photos of students modeling behaviors</a:t>
            </a:r>
          </a:p>
          <a:p>
            <a:pPr marL="365760" lvl="1" indent="0">
              <a:buNone/>
            </a:pPr>
            <a:r>
              <a:rPr lang="en-US" dirty="0" smtClean="0"/>
              <a:t> </a:t>
            </a:r>
          </a:p>
          <a:p>
            <a:r>
              <a:rPr lang="en-US" dirty="0" smtClean="0"/>
              <a:t>For example, Calvin:</a:t>
            </a:r>
          </a:p>
          <a:p>
            <a:pPr lvl="1"/>
            <a:r>
              <a:rPr lang="en-US" dirty="0" smtClean="0"/>
              <a:t>Slide 1- a photo of Calvin raising his hand</a:t>
            </a:r>
          </a:p>
          <a:p>
            <a:pPr lvl="1"/>
            <a:r>
              <a:rPr lang="en-US" dirty="0" smtClean="0"/>
              <a:t>Slide 2- a photo of Calvin sitting in a chair  </a:t>
            </a:r>
            <a:endParaRPr lang="en-US" dirty="0"/>
          </a:p>
          <a:p>
            <a:pPr marL="45720" indent="0">
              <a:buNone/>
            </a:pPr>
            <a:endParaRPr lang="en-US" dirty="0"/>
          </a:p>
        </p:txBody>
      </p:sp>
      <p:sp>
        <p:nvSpPr>
          <p:cNvPr id="3" name="Title 2"/>
          <p:cNvSpPr>
            <a:spLocks noGrp="1"/>
          </p:cNvSpPr>
          <p:nvPr>
            <p:ph type="title"/>
          </p:nvPr>
        </p:nvSpPr>
        <p:spPr/>
        <p:txBody>
          <a:bodyPr/>
          <a:lstStyle/>
          <a:p>
            <a:r>
              <a:rPr lang="en-US" dirty="0" smtClean="0"/>
              <a:t>Steps followed:</a:t>
            </a:r>
            <a:endParaRPr lang="en-US" dirty="0"/>
          </a:p>
        </p:txBody>
      </p:sp>
      <p:pic>
        <p:nvPicPr>
          <p:cNvPr id="4" name="Picture 3"/>
          <p:cNvPicPr>
            <a:picLocks noChangeAspect="1"/>
          </p:cNvPicPr>
          <p:nvPr/>
        </p:nvPicPr>
        <p:blipFill>
          <a:blip r:embed="rId2"/>
          <a:stretch>
            <a:fillRect/>
          </a:stretch>
        </p:blipFill>
        <p:spPr>
          <a:xfrm>
            <a:off x="3102277" y="4302272"/>
            <a:ext cx="2403458" cy="2147574"/>
          </a:xfrm>
          <a:prstGeom prst="rect">
            <a:avLst/>
          </a:prstGeom>
        </p:spPr>
      </p:pic>
    </p:spTree>
    <p:extLst>
      <p:ext uri="{BB962C8B-B14F-4D97-AF65-F5344CB8AC3E}">
        <p14:creationId xmlns:p14="http://schemas.microsoft.com/office/powerpoint/2010/main" val="3108259382"/>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457200" y="1719072"/>
            <a:ext cx="4038600" cy="4841620"/>
          </a:xfrm>
        </p:spPr>
        <p:txBody>
          <a:bodyPr>
            <a:normAutofit/>
          </a:bodyPr>
          <a:lstStyle/>
          <a:p>
            <a:r>
              <a:rPr lang="en-US" sz="1800" dirty="0" smtClean="0"/>
              <a:t>When I want to talk to my girlfriend, I should put up my hand</a:t>
            </a:r>
            <a:r>
              <a:rPr lang="en-US" sz="2000" dirty="0" smtClean="0"/>
              <a:t>.</a:t>
            </a:r>
          </a:p>
          <a:p>
            <a:endParaRPr lang="en-US" sz="2000" dirty="0"/>
          </a:p>
        </p:txBody>
      </p:sp>
      <p:sp>
        <p:nvSpPr>
          <p:cNvPr id="5" name="Content Placeholder 4"/>
          <p:cNvSpPr>
            <a:spLocks noGrp="1"/>
          </p:cNvSpPr>
          <p:nvPr>
            <p:ph sz="half" idx="2"/>
          </p:nvPr>
        </p:nvSpPr>
        <p:spPr/>
        <p:txBody>
          <a:bodyPr>
            <a:normAutofit/>
          </a:bodyPr>
          <a:lstStyle/>
          <a:p>
            <a:r>
              <a:rPr lang="en-US" sz="1800" dirty="0" smtClean="0"/>
              <a:t>I sit in my chair and wait quietly.</a:t>
            </a:r>
          </a:p>
          <a:p>
            <a:endParaRPr lang="en-US" sz="2000" dirty="0"/>
          </a:p>
        </p:txBody>
      </p:sp>
      <p:sp>
        <p:nvSpPr>
          <p:cNvPr id="3" name="Title 2"/>
          <p:cNvSpPr>
            <a:spLocks noGrp="1"/>
          </p:cNvSpPr>
          <p:nvPr>
            <p:ph type="title"/>
          </p:nvPr>
        </p:nvSpPr>
        <p:spPr/>
        <p:txBody>
          <a:bodyPr/>
          <a:lstStyle/>
          <a:p>
            <a:r>
              <a:rPr lang="en-US" dirty="0" smtClean="0"/>
              <a:t>For example…</a:t>
            </a:r>
            <a:endParaRPr lang="en-US" dirty="0"/>
          </a:p>
        </p:txBody>
      </p:sp>
      <p:pic>
        <p:nvPicPr>
          <p:cNvPr id="6" name="Picture 5"/>
          <p:cNvPicPr>
            <a:picLocks noChangeAspect="1"/>
          </p:cNvPicPr>
          <p:nvPr/>
        </p:nvPicPr>
        <p:blipFill rotWithShape="1">
          <a:blip r:embed="rId2"/>
          <a:srcRect l="17436" t="11525" r="15331" b="4922"/>
          <a:stretch/>
        </p:blipFill>
        <p:spPr>
          <a:xfrm>
            <a:off x="5664290" y="2475273"/>
            <a:ext cx="2378599" cy="3941317"/>
          </a:xfrm>
          <a:prstGeom prst="rect">
            <a:avLst/>
          </a:prstGeom>
        </p:spPr>
      </p:pic>
      <p:pic>
        <p:nvPicPr>
          <p:cNvPr id="7" name="Picture 6"/>
          <p:cNvPicPr>
            <a:picLocks noChangeAspect="1"/>
          </p:cNvPicPr>
          <p:nvPr/>
        </p:nvPicPr>
        <p:blipFill rotWithShape="1">
          <a:blip r:embed="rId3"/>
          <a:srcRect l="11793" t="12771" r="17049"/>
          <a:stretch/>
        </p:blipFill>
        <p:spPr>
          <a:xfrm>
            <a:off x="1512472" y="2475273"/>
            <a:ext cx="2499545" cy="4085419"/>
          </a:xfrm>
          <a:prstGeom prst="rect">
            <a:avLst/>
          </a:prstGeom>
        </p:spPr>
      </p:pic>
    </p:spTree>
    <p:extLst>
      <p:ext uri="{BB962C8B-B14F-4D97-AF65-F5344CB8AC3E}">
        <p14:creationId xmlns:p14="http://schemas.microsoft.com/office/powerpoint/2010/main" val="2786042307"/>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Step 4. Using Self- Modeling </a:t>
            </a:r>
          </a:p>
          <a:p>
            <a:pPr lvl="1"/>
            <a:r>
              <a:rPr lang="en-US" dirty="0" smtClean="0"/>
              <a:t>Directly involves students</a:t>
            </a:r>
          </a:p>
          <a:p>
            <a:pPr lvl="1"/>
            <a:r>
              <a:rPr lang="en-US" dirty="0" smtClean="0"/>
              <a:t>Children with ASD are highly visual</a:t>
            </a:r>
          </a:p>
          <a:p>
            <a:pPr lvl="1"/>
            <a:r>
              <a:rPr lang="en-US" dirty="0" smtClean="0"/>
              <a:t>Children with ASD enjoy seeing their own images on a computer screen</a:t>
            </a:r>
          </a:p>
          <a:p>
            <a:pPr lvl="1"/>
            <a:r>
              <a:rPr lang="en-US" dirty="0" smtClean="0"/>
              <a:t>These images encourage imitation</a:t>
            </a:r>
          </a:p>
          <a:p>
            <a:pPr lvl="1"/>
            <a:r>
              <a:rPr lang="en-US" dirty="0" smtClean="0"/>
              <a:t>Teacher used a digital camera to capture photos</a:t>
            </a:r>
          </a:p>
          <a:p>
            <a:pPr marL="365760" lvl="1" indent="0">
              <a:buNone/>
            </a:pPr>
            <a:endParaRPr lang="en-US" dirty="0" smtClean="0"/>
          </a:p>
          <a:p>
            <a:r>
              <a:rPr lang="en-US" dirty="0"/>
              <a:t>Step </a:t>
            </a:r>
            <a:r>
              <a:rPr lang="en-US" dirty="0" smtClean="0"/>
              <a:t>5. Presenting Social Stories on the Smart Board </a:t>
            </a:r>
          </a:p>
          <a:p>
            <a:pPr lvl="1"/>
            <a:r>
              <a:rPr lang="en-US" dirty="0" smtClean="0"/>
              <a:t>demonstrated story on the Smart Board</a:t>
            </a:r>
          </a:p>
          <a:p>
            <a:pPr lvl="1"/>
            <a:r>
              <a:rPr lang="en-US" dirty="0" smtClean="0"/>
              <a:t>Physically promoted student to touch screen </a:t>
            </a:r>
          </a:p>
          <a:p>
            <a:pPr lvl="1"/>
            <a:r>
              <a:rPr lang="en-US" dirty="0" smtClean="0"/>
              <a:t>Seeing themselves exhibiting appropriate behaviors</a:t>
            </a:r>
          </a:p>
          <a:p>
            <a:pPr lvl="1"/>
            <a:endParaRPr lang="en-US" dirty="0" smtClean="0"/>
          </a:p>
          <a:p>
            <a:pPr lvl="1"/>
            <a:endParaRPr lang="en-US" dirty="0"/>
          </a:p>
          <a:p>
            <a:pPr marL="365760" lvl="1" indent="0">
              <a:buNone/>
            </a:pPr>
            <a:endParaRPr lang="en-US" dirty="0"/>
          </a:p>
        </p:txBody>
      </p:sp>
      <p:sp>
        <p:nvSpPr>
          <p:cNvPr id="5" name="Title 4"/>
          <p:cNvSpPr>
            <a:spLocks noGrp="1"/>
          </p:cNvSpPr>
          <p:nvPr>
            <p:ph type="title"/>
          </p:nvPr>
        </p:nvSpPr>
        <p:spPr/>
        <p:txBody>
          <a:bodyPr/>
          <a:lstStyle/>
          <a:p>
            <a:r>
              <a:rPr lang="en-US" dirty="0" smtClean="0"/>
              <a:t>Steps followed: </a:t>
            </a:r>
            <a:endParaRPr lang="en-US" dirty="0"/>
          </a:p>
        </p:txBody>
      </p:sp>
    </p:spTree>
    <p:extLst>
      <p:ext uri="{BB962C8B-B14F-4D97-AF65-F5344CB8AC3E}">
        <p14:creationId xmlns:p14="http://schemas.microsoft.com/office/powerpoint/2010/main" val="38385287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Step 5. Presenting Social Stories on the Smart </a:t>
            </a:r>
            <a:r>
              <a:rPr lang="en-US" dirty="0" smtClean="0"/>
              <a:t>Board cont.</a:t>
            </a:r>
          </a:p>
          <a:p>
            <a:pPr lvl="1"/>
            <a:r>
              <a:rPr lang="en-US" dirty="0" smtClean="0"/>
              <a:t>Each child was eventually able to…</a:t>
            </a:r>
          </a:p>
          <a:p>
            <a:pPr lvl="2"/>
            <a:r>
              <a:rPr lang="en-US" dirty="0" smtClean="0"/>
              <a:t>touch the screen </a:t>
            </a:r>
            <a:endParaRPr lang="en-US" dirty="0"/>
          </a:p>
          <a:p>
            <a:pPr lvl="2"/>
            <a:r>
              <a:rPr lang="en-US" dirty="0" smtClean="0"/>
              <a:t>circle the image using the pen or fingers</a:t>
            </a:r>
          </a:p>
          <a:p>
            <a:pPr lvl="2"/>
            <a:r>
              <a:rPr lang="en-US" dirty="0"/>
              <a:t>p</a:t>
            </a:r>
            <a:r>
              <a:rPr lang="en-US" dirty="0" smtClean="0"/>
              <a:t>ractice the skill </a:t>
            </a:r>
            <a:endParaRPr lang="en-US" dirty="0"/>
          </a:p>
          <a:p>
            <a:pPr marL="45720" indent="0">
              <a:buNone/>
            </a:pPr>
            <a:endParaRPr lang="en-US" dirty="0" smtClean="0"/>
          </a:p>
          <a:p>
            <a:pPr marL="45720" indent="0">
              <a:buNone/>
            </a:pPr>
            <a:endParaRPr lang="en-US" dirty="0"/>
          </a:p>
          <a:p>
            <a:pPr marL="45720" indent="0">
              <a:buNone/>
            </a:pPr>
            <a:r>
              <a:rPr lang="en-US" dirty="0" smtClean="0"/>
              <a:t>**This visually aided activity motivated each student to learn and develop the desired skill</a:t>
            </a:r>
          </a:p>
          <a:p>
            <a:pPr marL="45720" indent="0">
              <a:buNone/>
            </a:pPr>
            <a:endParaRPr lang="en-US" dirty="0"/>
          </a:p>
          <a:p>
            <a:pPr marL="45720" indent="0">
              <a:buNone/>
            </a:pPr>
            <a:r>
              <a:rPr lang="en-US" dirty="0" smtClean="0"/>
              <a:t>**Both students liked the process and learned to practice desired skills because they could repeatedly observe their own image</a:t>
            </a:r>
            <a:endParaRPr lang="en-US" dirty="0"/>
          </a:p>
        </p:txBody>
      </p:sp>
      <p:sp>
        <p:nvSpPr>
          <p:cNvPr id="3" name="Title 2"/>
          <p:cNvSpPr>
            <a:spLocks noGrp="1"/>
          </p:cNvSpPr>
          <p:nvPr>
            <p:ph type="title"/>
          </p:nvPr>
        </p:nvSpPr>
        <p:spPr/>
        <p:txBody>
          <a:bodyPr/>
          <a:lstStyle/>
          <a:p>
            <a:r>
              <a:rPr lang="en-US" dirty="0" smtClean="0"/>
              <a:t>Steps Followed:</a:t>
            </a:r>
            <a:endParaRPr lang="en-US" dirty="0"/>
          </a:p>
        </p:txBody>
      </p:sp>
    </p:spTree>
    <p:extLst>
      <p:ext uri="{BB962C8B-B14F-4D97-AF65-F5344CB8AC3E}">
        <p14:creationId xmlns:p14="http://schemas.microsoft.com/office/powerpoint/2010/main" val="26042216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Step 6. Practicing the Skill in Social Environment </a:t>
            </a:r>
          </a:p>
          <a:p>
            <a:pPr lvl="1"/>
            <a:r>
              <a:rPr lang="en-US" dirty="0" smtClean="0"/>
              <a:t>The final step</a:t>
            </a:r>
          </a:p>
          <a:p>
            <a:pPr lvl="1"/>
            <a:r>
              <a:rPr lang="en-US" dirty="0" smtClean="0"/>
              <a:t>Practice in a real-life situations</a:t>
            </a:r>
          </a:p>
          <a:p>
            <a:pPr lvl="1"/>
            <a:r>
              <a:rPr lang="en-US" dirty="0" smtClean="0"/>
              <a:t>Data was taken for each child over a 2 week period</a:t>
            </a:r>
          </a:p>
          <a:p>
            <a:pPr marL="365760" lvl="1" indent="0">
              <a:buNone/>
            </a:pPr>
            <a:endParaRPr lang="en-US" dirty="0" smtClean="0"/>
          </a:p>
          <a:p>
            <a:pPr marL="365760" lvl="1" indent="0">
              <a:buNone/>
            </a:pPr>
            <a:endParaRPr lang="en-US" dirty="0"/>
          </a:p>
        </p:txBody>
      </p:sp>
      <p:sp>
        <p:nvSpPr>
          <p:cNvPr id="3" name="Title 2"/>
          <p:cNvSpPr>
            <a:spLocks noGrp="1"/>
          </p:cNvSpPr>
          <p:nvPr>
            <p:ph type="title"/>
          </p:nvPr>
        </p:nvSpPr>
        <p:spPr/>
        <p:txBody>
          <a:bodyPr/>
          <a:lstStyle/>
          <a:p>
            <a:r>
              <a:rPr lang="en-US" dirty="0" smtClean="0"/>
              <a:t>Steps followed:</a:t>
            </a:r>
            <a:endParaRPr lang="en-US" dirty="0"/>
          </a:p>
        </p:txBody>
      </p:sp>
      <p:pic>
        <p:nvPicPr>
          <p:cNvPr id="4" name="Picture 3"/>
          <p:cNvPicPr>
            <a:picLocks noChangeAspect="1"/>
          </p:cNvPicPr>
          <p:nvPr/>
        </p:nvPicPr>
        <p:blipFill>
          <a:blip r:embed="rId2"/>
          <a:stretch>
            <a:fillRect/>
          </a:stretch>
        </p:blipFill>
        <p:spPr>
          <a:xfrm>
            <a:off x="1431191" y="3674796"/>
            <a:ext cx="5670915" cy="2268366"/>
          </a:xfrm>
          <a:prstGeom prst="rect">
            <a:avLst/>
          </a:prstGeom>
        </p:spPr>
      </p:pic>
    </p:spTree>
    <p:extLst>
      <p:ext uri="{BB962C8B-B14F-4D97-AF65-F5344CB8AC3E}">
        <p14:creationId xmlns:p14="http://schemas.microsoft.com/office/powerpoint/2010/main" val="34251676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Calvin</a:t>
            </a:r>
          </a:p>
          <a:p>
            <a:pPr lvl="1"/>
            <a:r>
              <a:rPr lang="en-US" dirty="0" smtClean="0"/>
              <a:t>Calvin’s humming decreased from 20 times daily to 8 times daily</a:t>
            </a:r>
          </a:p>
          <a:p>
            <a:pPr lvl="1"/>
            <a:r>
              <a:rPr lang="en-US" dirty="0" smtClean="0"/>
              <a:t>He learned to raise his hand from 0 times daily to 4 times daily</a:t>
            </a:r>
          </a:p>
          <a:p>
            <a:pPr marL="365760" lvl="1" indent="0">
              <a:buNone/>
            </a:pPr>
            <a:r>
              <a:rPr lang="en-US" dirty="0" smtClean="0"/>
              <a:t>*After the two weeks his raising-hand behavior continued to need prompting</a:t>
            </a:r>
          </a:p>
          <a:p>
            <a:pPr lvl="1"/>
            <a:endParaRPr lang="en-US" dirty="0"/>
          </a:p>
          <a:p>
            <a:r>
              <a:rPr lang="en-US" dirty="0" smtClean="0"/>
              <a:t>Marcy</a:t>
            </a:r>
            <a:endParaRPr lang="en-US" dirty="0"/>
          </a:p>
          <a:p>
            <a:pPr lvl="1"/>
            <a:r>
              <a:rPr lang="en-US" dirty="0" smtClean="0"/>
              <a:t>Verbal initiation was increased </a:t>
            </a:r>
          </a:p>
          <a:p>
            <a:pPr lvl="1"/>
            <a:r>
              <a:rPr lang="en-US" dirty="0" smtClean="0"/>
              <a:t>She began approaching peers</a:t>
            </a:r>
          </a:p>
          <a:p>
            <a:pPr lvl="1"/>
            <a:r>
              <a:rPr lang="en-US" dirty="0" smtClean="0"/>
              <a:t>She began using partial verbal requests, “play”</a:t>
            </a:r>
          </a:p>
          <a:p>
            <a:pPr lvl="1"/>
            <a:r>
              <a:rPr lang="en-US" dirty="0" smtClean="0"/>
              <a:t>She ended by using whole verbal requests, “May I Play?”</a:t>
            </a:r>
          </a:p>
          <a:p>
            <a:pPr marL="365760" lvl="1" indent="0">
              <a:buNone/>
            </a:pPr>
            <a:r>
              <a:rPr lang="en-US" dirty="0" smtClean="0"/>
              <a:t>* After the two weeks she only sometimes needed teacher prompting </a:t>
            </a:r>
            <a:endParaRPr lang="en-US" dirty="0"/>
          </a:p>
        </p:txBody>
      </p:sp>
      <p:sp>
        <p:nvSpPr>
          <p:cNvPr id="3" name="Title 2"/>
          <p:cNvSpPr>
            <a:spLocks noGrp="1"/>
          </p:cNvSpPr>
          <p:nvPr>
            <p:ph type="title"/>
          </p:nvPr>
        </p:nvSpPr>
        <p:spPr/>
        <p:txBody>
          <a:bodyPr/>
          <a:lstStyle/>
          <a:p>
            <a:r>
              <a:rPr lang="en-US" dirty="0" smtClean="0"/>
              <a:t>Student Progress</a:t>
            </a:r>
            <a:endParaRPr lang="en-US" dirty="0"/>
          </a:p>
        </p:txBody>
      </p:sp>
    </p:spTree>
    <p:extLst>
      <p:ext uri="{BB962C8B-B14F-4D97-AF65-F5344CB8AC3E}">
        <p14:creationId xmlns:p14="http://schemas.microsoft.com/office/powerpoint/2010/main" val="22722841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Using a computer program to present the social situation, including the student’s self modeling motivates the students to learn</a:t>
            </a:r>
          </a:p>
          <a:p>
            <a:endParaRPr lang="en-US" dirty="0"/>
          </a:p>
          <a:p>
            <a:r>
              <a:rPr lang="en-US" dirty="0" smtClean="0"/>
              <a:t>When the student touch the Smart Board screen they observe their own images that demonstrate the desired behavior in particular social situations </a:t>
            </a:r>
          </a:p>
          <a:p>
            <a:endParaRPr lang="en-US" dirty="0"/>
          </a:p>
          <a:p>
            <a:r>
              <a:rPr lang="en-US" dirty="0" smtClean="0"/>
              <a:t>Social Stories combined with self modeling and interactive learning processes through use of the Smart Board have the potential to increase the engagement of children with ASD</a:t>
            </a:r>
            <a:endParaRPr lang="en-US" dirty="0"/>
          </a:p>
        </p:txBody>
      </p:sp>
      <p:sp>
        <p:nvSpPr>
          <p:cNvPr id="3" name="Title 2"/>
          <p:cNvSpPr>
            <a:spLocks noGrp="1"/>
          </p:cNvSpPr>
          <p:nvPr>
            <p:ph type="title"/>
          </p:nvPr>
        </p:nvSpPr>
        <p:spPr/>
        <p:txBody>
          <a:bodyPr/>
          <a:lstStyle/>
          <a:p>
            <a:r>
              <a:rPr lang="en-US" dirty="0" smtClean="0"/>
              <a:t>Final thoughts</a:t>
            </a:r>
            <a:endParaRPr lang="en-US" dirty="0"/>
          </a:p>
        </p:txBody>
      </p:sp>
    </p:spTree>
    <p:extLst>
      <p:ext uri="{BB962C8B-B14F-4D97-AF65-F5344CB8AC3E}">
        <p14:creationId xmlns:p14="http://schemas.microsoft.com/office/powerpoint/2010/main" val="16486912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err="1"/>
              <a:t>Xin</a:t>
            </a:r>
            <a:r>
              <a:rPr lang="en-US" dirty="0"/>
              <a:t>, J. F., &amp; </a:t>
            </a:r>
            <a:r>
              <a:rPr lang="en-US" dirty="0" err="1"/>
              <a:t>Sutman</a:t>
            </a:r>
            <a:r>
              <a:rPr lang="en-US" dirty="0"/>
              <a:t>, F. X. (2011). Using the Smart Board in Teaching Social Stories to Students With Autism. Teaching Exceptional Children, 43(4), 18-24.</a:t>
            </a:r>
            <a:endParaRPr lang="en-US" dirty="0"/>
          </a:p>
        </p:txBody>
      </p:sp>
      <p:sp>
        <p:nvSpPr>
          <p:cNvPr id="3" name="Title 2"/>
          <p:cNvSpPr>
            <a:spLocks noGrp="1"/>
          </p:cNvSpPr>
          <p:nvPr>
            <p:ph type="title"/>
          </p:nvPr>
        </p:nvSpPr>
        <p:spPr/>
        <p:txBody>
          <a:bodyPr/>
          <a:lstStyle/>
          <a:p>
            <a:r>
              <a:rPr lang="en-US" dirty="0" smtClean="0"/>
              <a:t>Source:</a:t>
            </a:r>
            <a:endParaRPr lang="en-US" dirty="0"/>
          </a:p>
        </p:txBody>
      </p:sp>
    </p:spTree>
    <p:extLst>
      <p:ext uri="{BB962C8B-B14F-4D97-AF65-F5344CB8AC3E}">
        <p14:creationId xmlns:p14="http://schemas.microsoft.com/office/powerpoint/2010/main" val="24260035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Autism Spectrum disorders (ASD) are the fastest growing developmental disabilities in the United States</a:t>
            </a:r>
          </a:p>
          <a:p>
            <a:endParaRPr lang="en-US" dirty="0"/>
          </a:p>
          <a:p>
            <a:r>
              <a:rPr lang="en-US" dirty="0" smtClean="0"/>
              <a:t>Nationally, 1 in 100 children suffer from some level of autism</a:t>
            </a:r>
          </a:p>
          <a:p>
            <a:endParaRPr lang="en-US" dirty="0"/>
          </a:p>
          <a:p>
            <a:r>
              <a:rPr lang="en-US" dirty="0" smtClean="0"/>
              <a:t>Children with ASD typically have difficulty with social communication and interaction skills </a:t>
            </a:r>
          </a:p>
          <a:p>
            <a:endParaRPr lang="en-US" dirty="0"/>
          </a:p>
          <a:p>
            <a:r>
              <a:rPr lang="en-US" dirty="0"/>
              <a:t>T</a:t>
            </a:r>
            <a:r>
              <a:rPr lang="en-US" dirty="0" smtClean="0"/>
              <a:t>ypical and important goals for interventions for children with autism are focused on improving social skills and reducing inappropriate behaviors</a:t>
            </a:r>
            <a:endParaRPr lang="en-US" dirty="0"/>
          </a:p>
        </p:txBody>
      </p:sp>
      <p:sp>
        <p:nvSpPr>
          <p:cNvPr id="3" name="Title 2"/>
          <p:cNvSpPr>
            <a:spLocks noGrp="1"/>
          </p:cNvSpPr>
          <p:nvPr>
            <p:ph type="title"/>
          </p:nvPr>
        </p:nvSpPr>
        <p:spPr/>
        <p:txBody>
          <a:bodyPr/>
          <a:lstStyle/>
          <a:p>
            <a:r>
              <a:rPr lang="en-US" dirty="0" smtClean="0"/>
              <a:t>General Information</a:t>
            </a:r>
            <a:endParaRPr lang="en-US" dirty="0"/>
          </a:p>
        </p:txBody>
      </p:sp>
    </p:spTree>
    <p:extLst>
      <p:ext uri="{BB962C8B-B14F-4D97-AF65-F5344CB8AC3E}">
        <p14:creationId xmlns:p14="http://schemas.microsoft.com/office/powerpoint/2010/main" val="19692921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Have been used by teachers since the 1990’s</a:t>
            </a:r>
          </a:p>
          <a:p>
            <a:endParaRPr lang="en-US" dirty="0"/>
          </a:p>
          <a:p>
            <a:r>
              <a:rPr lang="en-US" dirty="0"/>
              <a:t>U</a:t>
            </a:r>
            <a:r>
              <a:rPr lang="en-US" dirty="0" smtClean="0"/>
              <a:t>sed to facilitate socialization skills </a:t>
            </a:r>
          </a:p>
          <a:p>
            <a:endParaRPr lang="en-US" dirty="0"/>
          </a:p>
          <a:p>
            <a:r>
              <a:rPr lang="en-US" dirty="0" smtClean="0"/>
              <a:t>Teach children with ASD to apply these skills in specific social situations</a:t>
            </a:r>
          </a:p>
          <a:p>
            <a:endParaRPr lang="en-US" dirty="0"/>
          </a:p>
          <a:p>
            <a:pPr marL="45720" indent="0">
              <a:buNone/>
            </a:pPr>
            <a:endParaRPr lang="en-US" dirty="0"/>
          </a:p>
          <a:p>
            <a:pPr marL="45720" indent="0">
              <a:buNone/>
            </a:pPr>
            <a:endParaRPr lang="en-US" dirty="0"/>
          </a:p>
        </p:txBody>
      </p:sp>
      <p:sp>
        <p:nvSpPr>
          <p:cNvPr id="3" name="Title 2"/>
          <p:cNvSpPr>
            <a:spLocks noGrp="1"/>
          </p:cNvSpPr>
          <p:nvPr>
            <p:ph type="title"/>
          </p:nvPr>
        </p:nvSpPr>
        <p:spPr/>
        <p:txBody>
          <a:bodyPr/>
          <a:lstStyle/>
          <a:p>
            <a:r>
              <a:rPr lang="en-US" dirty="0" smtClean="0"/>
              <a:t>Social Stories</a:t>
            </a:r>
            <a:endParaRPr lang="en-US" dirty="0"/>
          </a:p>
        </p:txBody>
      </p:sp>
      <p:pic>
        <p:nvPicPr>
          <p:cNvPr id="4" name="Picture 3"/>
          <p:cNvPicPr>
            <a:picLocks noChangeAspect="1"/>
          </p:cNvPicPr>
          <p:nvPr/>
        </p:nvPicPr>
        <p:blipFill>
          <a:blip r:embed="rId2"/>
          <a:stretch>
            <a:fillRect/>
          </a:stretch>
        </p:blipFill>
        <p:spPr>
          <a:xfrm>
            <a:off x="3378200" y="4049219"/>
            <a:ext cx="2387600" cy="2387600"/>
          </a:xfrm>
          <a:prstGeom prst="rect">
            <a:avLst/>
          </a:prstGeom>
        </p:spPr>
      </p:pic>
    </p:spTree>
    <p:extLst>
      <p:ext uri="{BB962C8B-B14F-4D97-AF65-F5344CB8AC3E}">
        <p14:creationId xmlns:p14="http://schemas.microsoft.com/office/powerpoint/2010/main" val="20631187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Short, child-specific situations presented in formats that show appropriate skills and social responses to people, events, and concepts</a:t>
            </a:r>
          </a:p>
          <a:p>
            <a:endParaRPr lang="en-US" dirty="0"/>
          </a:p>
          <a:p>
            <a:r>
              <a:rPr lang="en-US" dirty="0" smtClean="0"/>
              <a:t>Each story is designed to teach that child to manage his or her own behavior during a given situation describing…</a:t>
            </a:r>
          </a:p>
          <a:p>
            <a:pPr lvl="1"/>
            <a:r>
              <a:rPr lang="en-US" dirty="0" smtClean="0"/>
              <a:t>Where the activity will take place</a:t>
            </a:r>
          </a:p>
          <a:p>
            <a:pPr lvl="1"/>
            <a:r>
              <a:rPr lang="en-US" dirty="0" smtClean="0"/>
              <a:t>When it will occur</a:t>
            </a:r>
          </a:p>
          <a:p>
            <a:pPr lvl="1"/>
            <a:r>
              <a:rPr lang="en-US" dirty="0" smtClean="0"/>
              <a:t>What will happen</a:t>
            </a:r>
          </a:p>
          <a:p>
            <a:pPr lvl="1"/>
            <a:r>
              <a:rPr lang="en-US" dirty="0" smtClean="0"/>
              <a:t>Who is participating</a:t>
            </a:r>
          </a:p>
          <a:p>
            <a:pPr lvl="1"/>
            <a:r>
              <a:rPr lang="en-US" dirty="0" smtClean="0"/>
              <a:t>Why the child should behave in the given manner</a:t>
            </a:r>
          </a:p>
          <a:p>
            <a:pPr lvl="1"/>
            <a:endParaRPr lang="en-US" dirty="0"/>
          </a:p>
          <a:p>
            <a:pPr marL="365760" lvl="1" indent="0">
              <a:buNone/>
            </a:pPr>
            <a:endParaRPr lang="en-US" dirty="0" smtClean="0"/>
          </a:p>
          <a:p>
            <a:pPr lvl="1"/>
            <a:endParaRPr lang="en-US" dirty="0" smtClean="0"/>
          </a:p>
        </p:txBody>
      </p:sp>
      <p:sp>
        <p:nvSpPr>
          <p:cNvPr id="3" name="Title 2"/>
          <p:cNvSpPr>
            <a:spLocks noGrp="1"/>
          </p:cNvSpPr>
          <p:nvPr>
            <p:ph type="title"/>
          </p:nvPr>
        </p:nvSpPr>
        <p:spPr/>
        <p:txBody>
          <a:bodyPr/>
          <a:lstStyle/>
          <a:p>
            <a:r>
              <a:rPr lang="en-US" dirty="0" smtClean="0"/>
              <a:t>What are social stories?</a:t>
            </a:r>
            <a:endParaRPr lang="en-US" dirty="0"/>
          </a:p>
        </p:txBody>
      </p:sp>
    </p:spTree>
    <p:extLst>
      <p:ext uri="{BB962C8B-B14F-4D97-AF65-F5344CB8AC3E}">
        <p14:creationId xmlns:p14="http://schemas.microsoft.com/office/powerpoint/2010/main" val="13810639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Work especially well because they </a:t>
            </a:r>
            <a:r>
              <a:rPr lang="en-US" dirty="0" smtClean="0"/>
              <a:t>help </a:t>
            </a:r>
            <a:r>
              <a:rPr lang="en-US" dirty="0"/>
              <a:t>establish routines</a:t>
            </a:r>
          </a:p>
          <a:p>
            <a:endParaRPr lang="en-US" dirty="0"/>
          </a:p>
          <a:p>
            <a:r>
              <a:rPr lang="en-US" dirty="0"/>
              <a:t>Work especially well because they utilize a strength for many children with ASD, being visual learners, while eliminating the complexity of interactions (often a weakness)</a:t>
            </a:r>
          </a:p>
          <a:p>
            <a:endParaRPr lang="en-US" dirty="0" smtClean="0"/>
          </a:p>
          <a:p>
            <a:r>
              <a:rPr lang="en-US" dirty="0" smtClean="0"/>
              <a:t>Allows students to act as self- models promoting more comfort in social situations</a:t>
            </a:r>
          </a:p>
          <a:p>
            <a:endParaRPr lang="en-US" dirty="0" smtClean="0"/>
          </a:p>
          <a:p>
            <a:endParaRPr lang="en-US" dirty="0"/>
          </a:p>
          <a:p>
            <a:endParaRPr lang="en-US" dirty="0"/>
          </a:p>
        </p:txBody>
      </p:sp>
      <p:sp>
        <p:nvSpPr>
          <p:cNvPr id="3" name="Title 2"/>
          <p:cNvSpPr>
            <a:spLocks noGrp="1"/>
          </p:cNvSpPr>
          <p:nvPr>
            <p:ph type="title"/>
          </p:nvPr>
        </p:nvSpPr>
        <p:spPr/>
        <p:txBody>
          <a:bodyPr/>
          <a:lstStyle/>
          <a:p>
            <a:r>
              <a:rPr lang="en-US" dirty="0" smtClean="0"/>
              <a:t>Why they work? </a:t>
            </a:r>
            <a:br>
              <a:rPr lang="en-US" dirty="0" smtClean="0"/>
            </a:br>
            <a:r>
              <a:rPr lang="en-US" dirty="0" smtClean="0"/>
              <a:t>(for children with ASD)</a:t>
            </a:r>
            <a:endParaRPr lang="en-US" dirty="0"/>
          </a:p>
        </p:txBody>
      </p:sp>
      <p:pic>
        <p:nvPicPr>
          <p:cNvPr id="4" name="Picture 3"/>
          <p:cNvPicPr>
            <a:picLocks noChangeAspect="1"/>
          </p:cNvPicPr>
          <p:nvPr/>
        </p:nvPicPr>
        <p:blipFill>
          <a:blip r:embed="rId2"/>
          <a:stretch>
            <a:fillRect/>
          </a:stretch>
        </p:blipFill>
        <p:spPr>
          <a:xfrm rot="754581">
            <a:off x="7315169" y="4365582"/>
            <a:ext cx="1451937" cy="2250502"/>
          </a:xfrm>
          <a:prstGeom prst="rect">
            <a:avLst/>
          </a:prstGeom>
        </p:spPr>
      </p:pic>
    </p:spTree>
    <p:extLst>
      <p:ext uri="{BB962C8B-B14F-4D97-AF65-F5344CB8AC3E}">
        <p14:creationId xmlns:p14="http://schemas.microsoft.com/office/powerpoint/2010/main" val="29738981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A program called HYPERCARD proved to be insufficient for children with ASD due to difficulties controlling the mouse and limited ability to click on desired buttons within the program</a:t>
            </a:r>
          </a:p>
          <a:p>
            <a:endParaRPr lang="en-US" dirty="0"/>
          </a:p>
          <a:p>
            <a:r>
              <a:rPr lang="en-US" dirty="0" smtClean="0"/>
              <a:t>The touch screen of a Smart Board provides children with an interactive experience without requiring mouse control</a:t>
            </a:r>
          </a:p>
          <a:p>
            <a:endParaRPr lang="en-US" dirty="0"/>
          </a:p>
          <a:p>
            <a:r>
              <a:rPr lang="en-US" dirty="0" smtClean="0"/>
              <a:t>Allows flexibility in instruction because both teacher and student can use the pen, eraser and hands to touch and move images</a:t>
            </a:r>
          </a:p>
          <a:p>
            <a:pPr marL="45720" indent="0">
              <a:buNone/>
            </a:pPr>
            <a:endParaRPr lang="en-US" dirty="0"/>
          </a:p>
        </p:txBody>
      </p:sp>
      <p:sp>
        <p:nvSpPr>
          <p:cNvPr id="3" name="Title 2"/>
          <p:cNvSpPr>
            <a:spLocks noGrp="1"/>
          </p:cNvSpPr>
          <p:nvPr>
            <p:ph type="title"/>
          </p:nvPr>
        </p:nvSpPr>
        <p:spPr/>
        <p:txBody>
          <a:bodyPr/>
          <a:lstStyle/>
          <a:p>
            <a:r>
              <a:rPr lang="en-US" dirty="0" smtClean="0"/>
              <a:t>Why use a smart board?</a:t>
            </a:r>
            <a:endParaRPr lang="en-US" dirty="0"/>
          </a:p>
        </p:txBody>
      </p:sp>
      <p:pic>
        <p:nvPicPr>
          <p:cNvPr id="4" name="Picture 3"/>
          <p:cNvPicPr>
            <a:picLocks noChangeAspect="1"/>
          </p:cNvPicPr>
          <p:nvPr/>
        </p:nvPicPr>
        <p:blipFill>
          <a:blip r:embed="rId2"/>
          <a:stretch>
            <a:fillRect/>
          </a:stretch>
        </p:blipFill>
        <p:spPr>
          <a:xfrm>
            <a:off x="7317216" y="4826921"/>
            <a:ext cx="1471676" cy="1887908"/>
          </a:xfrm>
          <a:prstGeom prst="rect">
            <a:avLst/>
          </a:prstGeom>
        </p:spPr>
      </p:pic>
    </p:spTree>
    <p:extLst>
      <p:ext uri="{BB962C8B-B14F-4D97-AF65-F5344CB8AC3E}">
        <p14:creationId xmlns:p14="http://schemas.microsoft.com/office/powerpoint/2010/main" val="27039563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smtClean="0"/>
              <a:t>Two special education teachers developed social stories with digital self-modeling images to be demonstrate via smart board</a:t>
            </a:r>
          </a:p>
          <a:p>
            <a:endParaRPr lang="en-US" dirty="0"/>
          </a:p>
          <a:p>
            <a:r>
              <a:rPr lang="en-US" dirty="0" smtClean="0"/>
              <a:t>Their purpose: to make it possible for children with ASD to more easily observe, imitate, review and practice specific desired appropriate behaviors </a:t>
            </a:r>
          </a:p>
          <a:p>
            <a:endParaRPr lang="en-US" dirty="0"/>
          </a:p>
          <a:p>
            <a:r>
              <a:rPr lang="en-US" dirty="0" smtClean="0"/>
              <a:t>Each teacher taught a social story to one child, using the slides of images that modeled desired behavior</a:t>
            </a:r>
          </a:p>
          <a:p>
            <a:endParaRPr lang="en-US" dirty="0"/>
          </a:p>
          <a:p>
            <a:r>
              <a:rPr lang="en-US" dirty="0" smtClean="0"/>
              <a:t>With supports each student learned to touch the screen to view the slides</a:t>
            </a:r>
            <a:endParaRPr lang="en-US" dirty="0"/>
          </a:p>
        </p:txBody>
      </p:sp>
      <p:sp>
        <p:nvSpPr>
          <p:cNvPr id="3" name="Title 2"/>
          <p:cNvSpPr>
            <a:spLocks noGrp="1"/>
          </p:cNvSpPr>
          <p:nvPr>
            <p:ph type="title"/>
          </p:nvPr>
        </p:nvSpPr>
        <p:spPr/>
        <p:txBody>
          <a:bodyPr/>
          <a:lstStyle/>
          <a:p>
            <a:r>
              <a:rPr lang="en-US" dirty="0" smtClean="0"/>
              <a:t>Put into Action</a:t>
            </a:r>
            <a:endParaRPr lang="en-US" dirty="0"/>
          </a:p>
        </p:txBody>
      </p:sp>
    </p:spTree>
    <p:extLst>
      <p:ext uri="{BB962C8B-B14F-4D97-AF65-F5344CB8AC3E}">
        <p14:creationId xmlns:p14="http://schemas.microsoft.com/office/powerpoint/2010/main" val="20864614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0999" y="1719071"/>
            <a:ext cx="8407893" cy="4750930"/>
          </a:xfrm>
        </p:spPr>
        <p:txBody>
          <a:bodyPr/>
          <a:lstStyle/>
          <a:p>
            <a:r>
              <a:rPr lang="en-US" dirty="0" smtClean="0"/>
              <a:t>Calvin</a:t>
            </a:r>
          </a:p>
          <a:p>
            <a:pPr lvl="1"/>
            <a:r>
              <a:rPr lang="en-US" dirty="0" smtClean="0"/>
              <a:t>9 years old</a:t>
            </a:r>
          </a:p>
          <a:p>
            <a:pPr lvl="1"/>
            <a:r>
              <a:rPr lang="en-US" dirty="0" smtClean="0"/>
              <a:t>Diagnosed with ASD, special education class</a:t>
            </a:r>
          </a:p>
          <a:p>
            <a:pPr lvl="1"/>
            <a:r>
              <a:rPr lang="en-US" dirty="0" smtClean="0"/>
              <a:t>Limited verbal communication skills</a:t>
            </a:r>
          </a:p>
          <a:p>
            <a:pPr lvl="1"/>
            <a:r>
              <a:rPr lang="en-US" dirty="0" smtClean="0"/>
              <a:t>Used PECS device</a:t>
            </a:r>
          </a:p>
          <a:p>
            <a:pPr lvl="1"/>
            <a:r>
              <a:rPr lang="en-US" dirty="0" smtClean="0"/>
              <a:t>Easily frustrated </a:t>
            </a:r>
          </a:p>
          <a:p>
            <a:pPr lvl="1"/>
            <a:endParaRPr lang="en-US" dirty="0"/>
          </a:p>
          <a:p>
            <a:r>
              <a:rPr lang="en-US" dirty="0" smtClean="0"/>
              <a:t>Marcy </a:t>
            </a:r>
          </a:p>
          <a:p>
            <a:pPr lvl="1"/>
            <a:r>
              <a:rPr lang="en-US" dirty="0" smtClean="0"/>
              <a:t>9 </a:t>
            </a:r>
            <a:r>
              <a:rPr lang="en-US" dirty="0"/>
              <a:t>years old</a:t>
            </a:r>
          </a:p>
          <a:p>
            <a:pPr lvl="1"/>
            <a:r>
              <a:rPr lang="en-US" dirty="0"/>
              <a:t>Diagnosed with </a:t>
            </a:r>
            <a:r>
              <a:rPr lang="en-US" dirty="0" smtClean="0"/>
              <a:t>ASD, inclusion setting</a:t>
            </a:r>
          </a:p>
          <a:p>
            <a:pPr lvl="1"/>
            <a:r>
              <a:rPr lang="en-US" dirty="0" smtClean="0"/>
              <a:t>Did not want to be with peers</a:t>
            </a:r>
          </a:p>
          <a:p>
            <a:pPr lvl="1"/>
            <a:r>
              <a:rPr lang="en-US" dirty="0" smtClean="0"/>
              <a:t>Struggled specifically with playground interactions</a:t>
            </a:r>
            <a:endParaRPr lang="en-US" dirty="0"/>
          </a:p>
          <a:p>
            <a:pPr lvl="1"/>
            <a:endParaRPr lang="en-US" dirty="0" smtClean="0"/>
          </a:p>
          <a:p>
            <a:pPr lvl="1"/>
            <a:endParaRPr lang="en-US" dirty="0"/>
          </a:p>
          <a:p>
            <a:pPr marL="365760" lvl="1" indent="0">
              <a:buNone/>
            </a:pPr>
            <a:endParaRPr lang="en-US" dirty="0" smtClean="0"/>
          </a:p>
          <a:p>
            <a:pPr lvl="1"/>
            <a:endParaRPr lang="en-US" dirty="0"/>
          </a:p>
          <a:p>
            <a:pPr lvl="1"/>
            <a:endParaRPr lang="en-US" dirty="0"/>
          </a:p>
        </p:txBody>
      </p:sp>
      <p:sp>
        <p:nvSpPr>
          <p:cNvPr id="3" name="Title 2"/>
          <p:cNvSpPr>
            <a:spLocks noGrp="1"/>
          </p:cNvSpPr>
          <p:nvPr>
            <p:ph type="title"/>
          </p:nvPr>
        </p:nvSpPr>
        <p:spPr/>
        <p:txBody>
          <a:bodyPr/>
          <a:lstStyle/>
          <a:p>
            <a:r>
              <a:rPr lang="en-US" dirty="0" smtClean="0"/>
              <a:t>Put into action cont.</a:t>
            </a:r>
            <a:endParaRPr lang="en-US" dirty="0"/>
          </a:p>
        </p:txBody>
      </p:sp>
      <p:pic>
        <p:nvPicPr>
          <p:cNvPr id="4" name="Picture 3"/>
          <p:cNvPicPr>
            <a:picLocks noChangeAspect="1"/>
          </p:cNvPicPr>
          <p:nvPr/>
        </p:nvPicPr>
        <p:blipFill>
          <a:blip r:embed="rId2"/>
          <a:stretch>
            <a:fillRect/>
          </a:stretch>
        </p:blipFill>
        <p:spPr>
          <a:xfrm>
            <a:off x="6096492" y="1917700"/>
            <a:ext cx="2692400" cy="3022600"/>
          </a:xfrm>
          <a:prstGeom prst="rect">
            <a:avLst/>
          </a:prstGeom>
        </p:spPr>
      </p:pic>
    </p:spTree>
    <p:extLst>
      <p:ext uri="{BB962C8B-B14F-4D97-AF65-F5344CB8AC3E}">
        <p14:creationId xmlns:p14="http://schemas.microsoft.com/office/powerpoint/2010/main" val="248650430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rid">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Grid.thmx</Template>
  <TotalTime>193</TotalTime>
  <Words>1219</Words>
  <Application>Microsoft Macintosh PowerPoint</Application>
  <PresentationFormat>On-screen Show (4:3)</PresentationFormat>
  <Paragraphs>139</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Grid</vt:lpstr>
      <vt:lpstr>Using the Smart  board in teaching social stories to students with autism</vt:lpstr>
      <vt:lpstr>Source:</vt:lpstr>
      <vt:lpstr>General Information</vt:lpstr>
      <vt:lpstr>Social Stories</vt:lpstr>
      <vt:lpstr>What are social stories?</vt:lpstr>
      <vt:lpstr>Why they work?  (for children with ASD)</vt:lpstr>
      <vt:lpstr>Why use a smart board?</vt:lpstr>
      <vt:lpstr>Put into Action</vt:lpstr>
      <vt:lpstr>Put into action cont.</vt:lpstr>
      <vt:lpstr>Steps followed:</vt:lpstr>
      <vt:lpstr>Steps followed:</vt:lpstr>
      <vt:lpstr>Steps followed:</vt:lpstr>
      <vt:lpstr>For example…</vt:lpstr>
      <vt:lpstr>Steps followed: </vt:lpstr>
      <vt:lpstr>Steps Followed:</vt:lpstr>
      <vt:lpstr>Steps followed:</vt:lpstr>
      <vt:lpstr>Student Progress</vt:lpstr>
      <vt:lpstr>Final thoughts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the Smart  board in teaching social stories to students with autism</dc:title>
  <dc:creator>Amanda Isaac</dc:creator>
  <cp:lastModifiedBy>Amanda Isaac</cp:lastModifiedBy>
  <cp:revision>22</cp:revision>
  <dcterms:created xsi:type="dcterms:W3CDTF">2014-06-04T22:50:59Z</dcterms:created>
  <dcterms:modified xsi:type="dcterms:W3CDTF">2014-06-05T02:29:24Z</dcterms:modified>
</cp:coreProperties>
</file>